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23"/>
  </p:notesMasterIdLst>
  <p:handoutMasterIdLst>
    <p:handoutMasterId r:id="rId24"/>
  </p:handoutMasterIdLst>
  <p:sldIdLst>
    <p:sldId id="286" r:id="rId9"/>
    <p:sldId id="312" r:id="rId10"/>
    <p:sldId id="337" r:id="rId11"/>
    <p:sldId id="359" r:id="rId12"/>
    <p:sldId id="368" r:id="rId13"/>
    <p:sldId id="362" r:id="rId14"/>
    <p:sldId id="370" r:id="rId15"/>
    <p:sldId id="361" r:id="rId16"/>
    <p:sldId id="365" r:id="rId17"/>
    <p:sldId id="364" r:id="rId18"/>
    <p:sldId id="366" r:id="rId19"/>
    <p:sldId id="367" r:id="rId20"/>
    <p:sldId id="336" r:id="rId21"/>
    <p:sldId id="301" r:id="rId22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859"/>
    <a:srgbClr val="227EEE"/>
    <a:srgbClr val="9F9C95"/>
    <a:srgbClr val="A4A5A3"/>
    <a:srgbClr val="CBCBCB"/>
    <a:srgbClr val="FFFF66"/>
    <a:srgbClr val="FFFFFF"/>
    <a:srgbClr val="FCAE3B"/>
    <a:srgbClr val="50771B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A2276-9CC8-4C0E-8559-08465369DED0}" v="48" dt="2022-08-11T00:23:53.309"/>
    <p1510:client id="{A878F3DA-CE62-408C-8297-C3486CD7C5E0}" v="2" dt="2022-08-06T17:43:2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9" autoAdjust="0"/>
    <p:restoredTop sz="94660"/>
  </p:normalViewPr>
  <p:slideViewPr>
    <p:cSldViewPr snapToGrid="0">
      <p:cViewPr varScale="1">
        <p:scale>
          <a:sx n="57" d="100"/>
          <a:sy n="57" d="100"/>
        </p:scale>
        <p:origin x="267" y="48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ssberg, Todd E CIV USARMY CEERD-EL (USA)" userId="S::todd.e.steissberg@usace.army.mil::7f67b811-0eb4-4751-9e4a-fa9f270e94fa" providerId="AD" clId="Web-{03AA2276-9CC8-4C0E-8559-08465369DED0}"/>
    <pc:docChg chg="modSld">
      <pc:chgData name="Steissberg, Todd E CIV USARMY CEERD-EL (USA)" userId="S::todd.e.steissberg@usace.army.mil::7f67b811-0eb4-4751-9e4a-fa9f270e94fa" providerId="AD" clId="Web-{03AA2276-9CC8-4C0E-8559-08465369DED0}" dt="2022-08-11T00:23:53.309" v="46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03AA2276-9CC8-4C0E-8559-08465369DED0}" dt="2022-08-11T00:17:37.562" v="1" actId="20577"/>
        <pc:sldMkLst>
          <pc:docMk/>
          <pc:sldMk cId="0" sldId="286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17:37.562" v="1" actId="20577"/>
          <ac:spMkLst>
            <pc:docMk/>
            <pc:sldMk cId="0" sldId="286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3:53.309" v="46" actId="14100"/>
        <pc:sldMkLst>
          <pc:docMk/>
          <pc:sldMk cId="3616877" sldId="301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3:53.309" v="46" actId="14100"/>
          <ac:spMkLst>
            <pc:docMk/>
            <pc:sldMk cId="3616877" sldId="301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18:18.111" v="4"/>
        <pc:sldMkLst>
          <pc:docMk/>
          <pc:sldMk cId="1639119720" sldId="312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18:18.111" v="4"/>
          <ac:spMkLst>
            <pc:docMk/>
            <pc:sldMk cId="1639119720" sldId="312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18:07.782" v="3"/>
        <pc:sldMkLst>
          <pc:docMk/>
          <pc:sldMk cId="1334107528" sldId="337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18:07.782" v="3"/>
          <ac:spMkLst>
            <pc:docMk/>
            <pc:sldMk cId="1334107528" sldId="337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2:04.101" v="27" actId="1076"/>
        <pc:sldMkLst>
          <pc:docMk/>
          <pc:sldMk cId="1347680465" sldId="361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1:20.318" v="22"/>
          <ac:spMkLst>
            <pc:docMk/>
            <pc:sldMk cId="1347680465" sldId="361"/>
            <ac:spMk id="6" creationId="{45E6E5C8-68AA-C184-D56C-A2254197515F}"/>
          </ac:spMkLst>
        </pc:spChg>
        <pc:spChg chg="mod">
          <ac:chgData name="Steissberg, Todd E CIV USARMY CEERD-EL (USA)" userId="S::todd.e.steissberg@usace.army.mil::7f67b811-0eb4-4751-9e4a-fa9f270e94fa" providerId="AD" clId="Web-{03AA2276-9CC8-4C0E-8559-08465369DED0}" dt="2022-08-11T00:22:04.101" v="27" actId="1076"/>
          <ac:spMkLst>
            <pc:docMk/>
            <pc:sldMk cId="1347680465" sldId="361"/>
            <ac:spMk id="13" creationId="{38AFE9AB-14F5-CFBB-B655-A349551B4E2E}"/>
          </ac:spMkLst>
        </pc:spChg>
        <pc:graphicFrameChg chg="mod">
          <ac:chgData name="Steissberg, Todd E CIV USARMY CEERD-EL (USA)" userId="S::todd.e.steissberg@usace.army.mil::7f67b811-0eb4-4751-9e4a-fa9f270e94fa" providerId="AD" clId="Web-{03AA2276-9CC8-4C0E-8559-08465369DED0}" dt="2022-08-11T00:21:27.506" v="23" actId="1076"/>
          <ac:graphicFrameMkLst>
            <pc:docMk/>
            <pc:sldMk cId="1347680465" sldId="361"/>
            <ac:graphicFrameMk id="3" creationId="{D340DFF2-C10F-3ABE-C253-209069A33485}"/>
          </ac:graphicFrameMkLst>
        </pc:graphicFrameChg>
        <pc:graphicFrameChg chg="mod">
          <ac:chgData name="Steissberg, Todd E CIV USARMY CEERD-EL (USA)" userId="S::todd.e.steissberg@usace.army.mil::7f67b811-0eb4-4751-9e4a-fa9f270e94fa" providerId="AD" clId="Web-{03AA2276-9CC8-4C0E-8559-08465369DED0}" dt="2022-08-11T00:21:51.554" v="25" actId="1076"/>
          <ac:graphicFrameMkLst>
            <pc:docMk/>
            <pc:sldMk cId="1347680465" sldId="361"/>
            <ac:graphicFrameMk id="5" creationId="{C9452FD2-A57A-3A32-6535-E49FEE598556}"/>
          </ac:graphicFrameMkLst>
        </pc:graphicFrameChg>
        <pc:picChg chg="mod">
          <ac:chgData name="Steissberg, Todd E CIV USARMY CEERD-EL (USA)" userId="S::todd.e.steissberg@usace.army.mil::7f67b811-0eb4-4751-9e4a-fa9f270e94fa" providerId="AD" clId="Web-{03AA2276-9CC8-4C0E-8559-08465369DED0}" dt="2022-08-11T00:21:57.882" v="26" actId="1076"/>
          <ac:picMkLst>
            <pc:docMk/>
            <pc:sldMk cId="1347680465" sldId="361"/>
            <ac:picMk id="14" creationId="{B9B94395-C7F4-7752-1C02-59F35F343769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0:05.768" v="16" actId="1076"/>
        <pc:sldMkLst>
          <pc:docMk/>
          <pc:sldMk cId="2735645883" sldId="362"/>
        </pc:sldMkLst>
        <pc:picChg chg="mod">
          <ac:chgData name="Steissberg, Todd E CIV USARMY CEERD-EL (USA)" userId="S::todd.e.steissberg@usace.army.mil::7f67b811-0eb4-4751-9e4a-fa9f270e94fa" providerId="AD" clId="Web-{03AA2276-9CC8-4C0E-8559-08465369DED0}" dt="2022-08-11T00:19:57.221" v="13" actId="1076"/>
          <ac:picMkLst>
            <pc:docMk/>
            <pc:sldMk cId="2735645883" sldId="362"/>
            <ac:picMk id="3" creationId="{B589F7E2-B07B-58F9-9DEE-670A4DC7F40E}"/>
          </ac:picMkLst>
        </pc:picChg>
        <pc:picChg chg="mod">
          <ac:chgData name="Steissberg, Todd E CIV USARMY CEERD-EL (USA)" userId="S::todd.e.steissberg@usace.army.mil::7f67b811-0eb4-4751-9e4a-fa9f270e94fa" providerId="AD" clId="Web-{03AA2276-9CC8-4C0E-8559-08465369DED0}" dt="2022-08-11T00:20:05.768" v="16" actId="1076"/>
          <ac:picMkLst>
            <pc:docMk/>
            <pc:sldMk cId="2735645883" sldId="362"/>
            <ac:picMk id="4" creationId="{FACA040C-090E-4C65-E1A6-D8D5E79840E0}"/>
          </ac:picMkLst>
        </pc:picChg>
        <pc:picChg chg="mod">
          <ac:chgData name="Steissberg, Todd E CIV USARMY CEERD-EL (USA)" userId="S::todd.e.steissberg@usace.army.mil::7f67b811-0eb4-4751-9e4a-fa9f270e94fa" providerId="AD" clId="Web-{03AA2276-9CC8-4C0E-8559-08465369DED0}" dt="2022-08-11T00:19:57.299" v="14" actId="1076"/>
          <ac:picMkLst>
            <pc:docMk/>
            <pc:sldMk cId="2735645883" sldId="362"/>
            <ac:picMk id="5" creationId="{FAF662B9-372B-451A-0D47-44815ECCD1FD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2:39.743" v="34" actId="1076"/>
        <pc:sldMkLst>
          <pc:docMk/>
          <pc:sldMk cId="1637874681" sldId="364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2:25.352" v="29"/>
          <ac:spMkLst>
            <pc:docMk/>
            <pc:sldMk cId="1637874681" sldId="364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03AA2276-9CC8-4C0E-8559-08465369DED0}" dt="2022-08-11T00:22:39.712" v="33" actId="1076"/>
          <ac:picMkLst>
            <pc:docMk/>
            <pc:sldMk cId="1637874681" sldId="364"/>
            <ac:picMk id="3" creationId="{8A420A56-AFBA-BB56-CCC5-C810CA37C597}"/>
          </ac:picMkLst>
        </pc:picChg>
        <pc:picChg chg="mod">
          <ac:chgData name="Steissberg, Todd E CIV USARMY CEERD-EL (USA)" userId="S::todd.e.steissberg@usace.army.mil::7f67b811-0eb4-4751-9e4a-fa9f270e94fa" providerId="AD" clId="Web-{03AA2276-9CC8-4C0E-8559-08465369DED0}" dt="2022-08-11T00:22:34.321" v="31" actId="1076"/>
          <ac:picMkLst>
            <pc:docMk/>
            <pc:sldMk cId="1637874681" sldId="364"/>
            <ac:picMk id="4" creationId="{9CEEAD42-8B0E-A0AD-DA2D-7DF56E9B989A}"/>
          </ac:picMkLst>
        </pc:picChg>
        <pc:picChg chg="mod">
          <ac:chgData name="Steissberg, Todd E CIV USARMY CEERD-EL (USA)" userId="S::todd.e.steissberg@usace.army.mil::7f67b811-0eb4-4751-9e4a-fa9f270e94fa" providerId="AD" clId="Web-{03AA2276-9CC8-4C0E-8559-08465369DED0}" dt="2022-08-11T00:22:39.743" v="34" actId="1076"/>
          <ac:picMkLst>
            <pc:docMk/>
            <pc:sldMk cId="1637874681" sldId="364"/>
            <ac:picMk id="5" creationId="{07C0B75A-D8E2-14A9-C1AE-02F50D4CEFDD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2:18.133" v="28"/>
        <pc:sldMkLst>
          <pc:docMk/>
          <pc:sldMk cId="2767920680" sldId="365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2:18.133" v="28"/>
          <ac:spMkLst>
            <pc:docMk/>
            <pc:sldMk cId="2767920680" sldId="365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2:50.338" v="35"/>
        <pc:sldMkLst>
          <pc:docMk/>
          <pc:sldMk cId="2155747984" sldId="366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2:50.338" v="35"/>
          <ac:spMkLst>
            <pc:docMk/>
            <pc:sldMk cId="2155747984" sldId="366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3:33.230" v="45" actId="1076"/>
        <pc:sldMkLst>
          <pc:docMk/>
          <pc:sldMk cId="2219751177" sldId="367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2:56.291" v="36"/>
          <ac:spMkLst>
            <pc:docMk/>
            <pc:sldMk cId="2219751177" sldId="367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03AA2276-9CC8-4C0E-8559-08465369DED0}" dt="2022-08-11T00:23:33.230" v="45" actId="1076"/>
          <ac:picMkLst>
            <pc:docMk/>
            <pc:sldMk cId="2219751177" sldId="367"/>
            <ac:picMk id="5" creationId="{629103D2-9308-F086-5C5B-04A7F89E9545}"/>
          </ac:picMkLst>
        </pc:picChg>
        <pc:picChg chg="mod">
          <ac:chgData name="Steissberg, Todd E CIV USARMY CEERD-EL (USA)" userId="S::todd.e.steissberg@usace.army.mil::7f67b811-0eb4-4751-9e4a-fa9f270e94fa" providerId="AD" clId="Web-{03AA2276-9CC8-4C0E-8559-08465369DED0}" dt="2022-08-11T00:23:29.683" v="44" actId="1076"/>
          <ac:picMkLst>
            <pc:docMk/>
            <pc:sldMk cId="2219751177" sldId="367"/>
            <ac:picMk id="7" creationId="{AEF06E18-FFF7-BA80-0A5A-1940598EB0D8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19:21.782" v="10" actId="1076"/>
        <pc:sldMkLst>
          <pc:docMk/>
          <pc:sldMk cId="2152281673" sldId="368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19:14.297" v="9"/>
          <ac:spMkLst>
            <pc:docMk/>
            <pc:sldMk cId="2152281673" sldId="368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03AA2276-9CC8-4C0E-8559-08465369DED0}" dt="2022-08-11T00:19:21.782" v="10" actId="1076"/>
          <ac:picMkLst>
            <pc:docMk/>
            <pc:sldMk cId="2152281673" sldId="368"/>
            <ac:picMk id="9" creationId="{6CA22624-E0F1-8691-0652-5DD26108A44C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03AA2276-9CC8-4C0E-8559-08465369DED0}" dt="2022-08-11T00:20:53.817" v="21" actId="1076"/>
        <pc:sldMkLst>
          <pc:docMk/>
          <pc:sldMk cId="3252945032" sldId="370"/>
        </pc:sldMkLst>
        <pc:spChg chg="mod">
          <ac:chgData name="Steissberg, Todd E CIV USARMY CEERD-EL (USA)" userId="S::todd.e.steissberg@usace.army.mil::7f67b811-0eb4-4751-9e4a-fa9f270e94fa" providerId="AD" clId="Web-{03AA2276-9CC8-4C0E-8559-08465369DED0}" dt="2022-08-11T00:20:53.817" v="21" actId="1076"/>
          <ac:spMkLst>
            <pc:docMk/>
            <pc:sldMk cId="3252945032" sldId="370"/>
            <ac:spMk id="2" creationId="{00000000-0000-0000-0000-000000000000}"/>
          </ac:spMkLst>
        </pc:spChg>
      </pc:sldChg>
    </pc:docChg>
  </pc:docChgLst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8/10/2022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TDG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supersaturation in waters has been identified as one of the possible negative environmental effects of dams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A1BE3-E43D-5342-8265-2F5590608E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4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TDG is the amount of gas present in water, mainly nitrogen and oxygen.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A1BE3-E43D-5342-8265-2F5590608E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83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5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  <p:sldLayoutId id="2147484328" r:id="rId3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Zhonglong Zhang, PhD, PE, PH</a:t>
            </a:r>
          </a:p>
          <a:p>
            <a:r>
              <a:rPr lang="en-US" sz="1800" dirty="0">
                <a:solidFill>
                  <a:schemeClr val="bg1"/>
                </a:solidFill>
              </a:rPr>
              <a:t>Portland State University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August 16 - 18, 2022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/>
                <a:cs typeface="Arial"/>
              </a:rPr>
              <a:t>Total Dissolved Gas Case </a:t>
            </a:r>
            <a:r>
              <a:rPr lang="en-US" sz="2400" dirty="0" err="1">
                <a:latin typeface="Arial"/>
                <a:cs typeface="Arial"/>
              </a:rPr>
              <a:t>STudY</a:t>
            </a:r>
            <a:endParaRPr lang="en-US" sz="2400" dirty="0" err="1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itchFamily="34" charset="-128"/>
              </a:rPr>
              <a:t>Bonneville Dam Model Demo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20A56-AFBA-BB56-CCC5-C810CA37C597}"/>
              </a:ext>
            </a:extLst>
          </p:cNvPr>
          <p:cNvPicPr/>
          <p:nvPr/>
        </p:nvPicPr>
        <p:blipFill>
          <a:blip r:embed="rId2" cstate="print"/>
          <a:srcRect l="841" t="13583" r="4335" b="27273"/>
          <a:stretch>
            <a:fillRect/>
          </a:stretch>
        </p:blipFill>
        <p:spPr bwMode="auto">
          <a:xfrm>
            <a:off x="537369" y="3010100"/>
            <a:ext cx="630360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EEAD42-8B0E-A0AD-DA2D-7DF56E9B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66" y="1081093"/>
            <a:ext cx="4768172" cy="4138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C0B75A-D8E2-14A9-C1AE-02F50D4C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9" y="1081093"/>
            <a:ext cx="6303608" cy="1584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787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ＭＳ Ｐゴシック" pitchFamily="34" charset="-128"/>
              </a:rPr>
              <a:t>Model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60AEF-6E13-0588-B4E3-E7B6A750A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018" y="1105173"/>
            <a:ext cx="2117859" cy="953769"/>
          </a:xfrm>
        </p:spPr>
        <p:txBody>
          <a:bodyPr/>
          <a:lstStyle/>
          <a:p>
            <a:r>
              <a:rPr lang="en-US" dirty="0"/>
              <a:t>w2_con.csv</a:t>
            </a:r>
          </a:p>
          <a:p>
            <a:r>
              <a:rPr lang="en-US" dirty="0"/>
              <a:t>w2_systdg.npt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62DF78-47C5-B3DB-A552-A31E39D65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363065"/>
              </p:ext>
            </p:extLst>
          </p:nvPr>
        </p:nvGraphicFramePr>
        <p:xfrm>
          <a:off x="1062025" y="1929489"/>
          <a:ext cx="9452256" cy="3657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6166">
                  <a:extLst>
                    <a:ext uri="{9D8B030D-6E8A-4147-A177-3AD203B41FA5}">
                      <a16:colId xmlns:a16="http://schemas.microsoft.com/office/drawing/2014/main" val="3275819725"/>
                    </a:ext>
                  </a:extLst>
                </a:gridCol>
                <a:gridCol w="3368045">
                  <a:extLst>
                    <a:ext uri="{9D8B030D-6E8A-4147-A177-3AD203B41FA5}">
                      <a16:colId xmlns:a16="http://schemas.microsoft.com/office/drawing/2014/main" val="247510779"/>
                    </a:ext>
                  </a:extLst>
                </a:gridCol>
                <a:gridCol w="3368045">
                  <a:extLst>
                    <a:ext uri="{9D8B030D-6E8A-4147-A177-3AD203B41FA5}">
                      <a16:colId xmlns:a16="http://schemas.microsoft.com/office/drawing/2014/main" val="4185894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File type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File name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304836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Wind sheltering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WSC FILE WSCFN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BON_WSC.npt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734010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Shading 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SHDFN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BON_SHD_1.npt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185620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Bathymetry 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BTHFN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BON_NAVD88_BTH_2011.csv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479440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Meteorological 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METFN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BON_2011_2015_MET.csv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72183966"/>
                  </a:ext>
                </a:extLst>
              </a:tr>
              <a:tr h="184150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Branch inflow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QINFN branch inflow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DALLES_OUTFLOW.csv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77844766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TINFN branch temp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two_41_TDA.opt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39611086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CINFN branch conc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cwo_41_TDA.opt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1806252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QDTFN Distributed flow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BON_DistributedTribInflow.npt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03341293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TDTFN Distributed temp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two_41_TDA.opt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00030049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CDTFN Distributed conc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cwo_41_TDA.opt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366849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Spillway/Gate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QGTFN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QGT_BON_2011_2015.csv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93097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74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ＭＳ Ｐゴシック" pitchFamily="34" charset="-128"/>
              </a:rPr>
              <a:t>TDG Results Predicted from Two Approaches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CFF47-018D-4704-10E4-B7596382A080}"/>
              </a:ext>
            </a:extLst>
          </p:cNvPr>
          <p:cNvSpPr txBox="1"/>
          <p:nvPr/>
        </p:nvSpPr>
        <p:spPr>
          <a:xfrm>
            <a:off x="761865" y="1242957"/>
            <a:ext cx="5345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100"/>
              </a:spcAft>
              <a:tabLst>
                <a:tab pos="-914400" algn="l"/>
                <a:tab pos="-582295" algn="l"/>
                <a:tab pos="-250190" algn="l"/>
                <a:tab pos="81915" algn="l"/>
                <a:tab pos="414020" algn="l"/>
                <a:tab pos="746760" algn="l"/>
                <a:tab pos="937260" algn="l"/>
                <a:tab pos="1078865" algn="l"/>
                <a:tab pos="1410970" algn="l"/>
                <a:tab pos="1743075" algn="l"/>
                <a:tab pos="2075180" algn="l"/>
                <a:tab pos="2407920" algn="l"/>
                <a:tab pos="2740025" algn="l"/>
                <a:tab pos="3072130" algn="l"/>
                <a:tab pos="3404235" algn="l"/>
                <a:tab pos="3736340" algn="l"/>
                <a:tab pos="4069080" algn="l"/>
                <a:tab pos="4401185" algn="l"/>
                <a:tab pos="4733290" algn="l"/>
              </a:tabLst>
            </a:pPr>
            <a:r>
              <a:rPr lang="en-US" sz="18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SYSTDG = ON</a:t>
            </a:r>
            <a:endParaRPr lang="en-US" sz="1800" b="1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66D45A-42A1-3710-8DDB-99F6C48CFEAB}"/>
                  </a:ext>
                </a:extLst>
              </p:cNvPr>
              <p:cNvSpPr txBox="1"/>
              <p:nvPr/>
            </p:nvSpPr>
            <p:spPr>
              <a:xfrm>
                <a:off x="928749" y="1745828"/>
                <a:ext cx="6094878" cy="371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𝑇𝐷𝐺</m:t>
                          </m:r>
                        </m:e>
                        <m:sub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𝑡𝑤𝑒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𝑡𝑤𝑐𝑒</m:t>
                          </m:r>
                        </m:e>
                      </m:d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2 ∗</m:t>
                      </m:r>
                      <m:sSup>
                        <m:sSup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4+ 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</a:rPr>
                        <m:t>𝑏𝑝</m:t>
                      </m:r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66D45A-42A1-3710-8DDB-99F6C48C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49" y="1745828"/>
                <a:ext cx="6094878" cy="371833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1C0DD3F-474A-EE3A-06D9-98305759D831}"/>
              </a:ext>
            </a:extLst>
          </p:cNvPr>
          <p:cNvSpPr txBox="1"/>
          <p:nvPr/>
        </p:nvSpPr>
        <p:spPr>
          <a:xfrm>
            <a:off x="1665770" y="2142219"/>
            <a:ext cx="4367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effectLst/>
                <a:latin typeface="+mn-lt"/>
                <a:ea typeface="DengXian" panose="02010600030101010101" pitchFamily="2" charset="-122"/>
              </a:rPr>
              <a:t>P1 = 1.84,  </a:t>
            </a:r>
            <a:r>
              <a:rPr lang="en-US" sz="1600" i="1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P2 = 18.64, P3 = 0.73, P4 = 29.47</a:t>
            </a:r>
            <a:endParaRPr lang="en-US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DCED9-CAD2-E16F-A7BB-48FABEC9BA4D}"/>
              </a:ext>
            </a:extLst>
          </p:cNvPr>
          <p:cNvSpPr txBox="1"/>
          <p:nvPr/>
        </p:nvSpPr>
        <p:spPr>
          <a:xfrm>
            <a:off x="832180" y="2514682"/>
            <a:ext cx="35685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err="1">
                <a:effectLst/>
                <a:latin typeface="+mn-lt"/>
              </a:rPr>
              <a:t>Q</a:t>
            </a:r>
            <a:r>
              <a:rPr lang="en-US" sz="1600" baseline="-25000" dirty="0" err="1">
                <a:effectLst/>
                <a:latin typeface="+mn-lt"/>
              </a:rPr>
              <a:t>ent</a:t>
            </a:r>
            <a:r>
              <a:rPr lang="en-US" sz="1600" dirty="0">
                <a:effectLst/>
                <a:latin typeface="+mn-lt"/>
              </a:rPr>
              <a:t> = E1 * </a:t>
            </a:r>
            <a:r>
              <a:rPr lang="en-US" sz="1600" dirty="0" err="1">
                <a:effectLst/>
                <a:latin typeface="+mn-lt"/>
              </a:rPr>
              <a:t>Q</a:t>
            </a:r>
            <a:r>
              <a:rPr lang="en-US" sz="1600" baseline="-25000" dirty="0" err="1">
                <a:effectLst/>
                <a:latin typeface="+mn-lt"/>
              </a:rPr>
              <a:t>sp</a:t>
            </a:r>
            <a:r>
              <a:rPr lang="en-US" sz="1600" dirty="0">
                <a:effectLst/>
                <a:latin typeface="+mn-lt"/>
              </a:rPr>
              <a:t> + E2  </a:t>
            </a:r>
            <a:endParaRPr lang="en-US" sz="1600" dirty="0">
              <a:effectLst/>
              <a:latin typeface="+mn-lt"/>
              <a:ea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C8FB7A-42D9-FB8E-D3D5-AB8A99AB9176}"/>
              </a:ext>
            </a:extLst>
          </p:cNvPr>
          <p:cNvSpPr txBox="1"/>
          <p:nvPr/>
        </p:nvSpPr>
        <p:spPr>
          <a:xfrm>
            <a:off x="1482121" y="2926630"/>
            <a:ext cx="1903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+mn-lt"/>
                <a:ea typeface="DengXian" panose="02010600030101010101" pitchFamily="2" charset="-122"/>
              </a:rPr>
              <a:t>E</a:t>
            </a:r>
            <a:r>
              <a:rPr lang="en-US" sz="1600" i="1" dirty="0">
                <a:effectLst/>
                <a:latin typeface="+mn-lt"/>
                <a:ea typeface="DengXian" panose="02010600030101010101" pitchFamily="2" charset="-122"/>
              </a:rPr>
              <a:t>1 = 0,  </a:t>
            </a:r>
            <a:r>
              <a:rPr lang="en-US" sz="1600" i="1" dirty="0">
                <a:solidFill>
                  <a:srgbClr val="000000"/>
                </a:solidFill>
                <a:latin typeface="+mn-lt"/>
                <a:ea typeface="DengXian" panose="02010600030101010101" pitchFamily="2" charset="-122"/>
              </a:rPr>
              <a:t>E</a:t>
            </a:r>
            <a:r>
              <a:rPr lang="en-US" sz="1600" i="1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</a:rPr>
              <a:t>2 = 0</a:t>
            </a:r>
            <a:endParaRPr lang="en-US" sz="16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622F85-0B50-98B9-2B0C-777B1FBC60E0}"/>
              </a:ext>
            </a:extLst>
          </p:cNvPr>
          <p:cNvSpPr txBox="1"/>
          <p:nvPr/>
        </p:nvSpPr>
        <p:spPr>
          <a:xfrm>
            <a:off x="6995491" y="1345231"/>
            <a:ext cx="396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100"/>
              </a:spcAft>
              <a:tabLst>
                <a:tab pos="-914400" algn="l"/>
                <a:tab pos="-582295" algn="l"/>
                <a:tab pos="-250190" algn="l"/>
                <a:tab pos="81915" algn="l"/>
                <a:tab pos="414020" algn="l"/>
                <a:tab pos="746760" algn="l"/>
                <a:tab pos="937260" algn="l"/>
                <a:tab pos="1078865" algn="l"/>
                <a:tab pos="1410970" algn="l"/>
                <a:tab pos="1743075" algn="l"/>
                <a:tab pos="2075180" algn="l"/>
                <a:tab pos="2407920" algn="l"/>
                <a:tab pos="2740025" algn="l"/>
                <a:tab pos="3072130" algn="l"/>
                <a:tab pos="3404235" algn="l"/>
                <a:tab pos="3736340" algn="l"/>
                <a:tab pos="4069080" algn="l"/>
                <a:tab pos="4401185" algn="l"/>
                <a:tab pos="4733290" algn="l"/>
              </a:tabLst>
            </a:pPr>
            <a:r>
              <a:rPr lang="en-US" sz="18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SYSTDG = OFF</a:t>
            </a:r>
            <a:endParaRPr lang="en-US" sz="1800" b="1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A05E9D-E65A-DE33-9064-B9ED1238B784}"/>
                  </a:ext>
                </a:extLst>
              </p:cNvPr>
              <p:cNvSpPr txBox="1"/>
              <p:nvPr/>
            </p:nvSpPr>
            <p:spPr>
              <a:xfrm>
                <a:off x="6588764" y="1793309"/>
                <a:ext cx="37861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dirty="0">
                    <a:solidFill>
                      <a:srgbClr val="000000"/>
                    </a:solidFill>
                    <a:effectLst/>
                    <a:latin typeface="+mn-lt"/>
                    <a:ea typeface="DengXian" panose="02010600030101010101" pitchFamily="2" charset="-122"/>
                    <a:cs typeface="Verdana" panose="020B0604030504040204" pitchFamily="34" charset="0"/>
                  </a:rPr>
                  <a:t>Eq 1: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   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𝑇𝐷𝐺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(%)</m:t>
                    </m:r>
                    <m:r>
                      <a:rPr lang="en-US" sz="16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𝑎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∗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Verdana" panose="020B060403050404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Verdana" panose="020B0604030504040204" pitchFamily="34" charset="0"/>
                          </a:rPr>
                          <m:t>𝑠</m:t>
                        </m:r>
                      </m:sub>
                    </m:sSub>
                    <m:r>
                      <a:rPr lang="en-US" sz="16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Verdana" panose="020B0604030504040204" pitchFamily="34" charset="0"/>
                      </a:rPr>
                      <m:t>b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effectLst/>
                  <a:latin typeface="+mn-lt"/>
                  <a:ea typeface="DengXian" panose="02010600030101010101" pitchFamily="2" charset="-122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A05E9D-E65A-DE33-9064-B9ED1238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764" y="1793309"/>
                <a:ext cx="3786156" cy="338554"/>
              </a:xfrm>
              <a:prstGeom prst="rect">
                <a:avLst/>
              </a:prstGeom>
              <a:blipFill>
                <a:blip r:embed="rId3"/>
                <a:stretch>
                  <a:fillRect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1640761-11DF-F8F3-792D-0EDB10CA63BC}"/>
              </a:ext>
            </a:extLst>
          </p:cNvPr>
          <p:cNvSpPr txBox="1"/>
          <p:nvPr/>
        </p:nvSpPr>
        <p:spPr>
          <a:xfrm>
            <a:off x="7295393" y="2221350"/>
            <a:ext cx="3329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  <a:cs typeface="Verdana" panose="020B0604030504040204" pitchFamily="34" charset="0"/>
              </a:rPr>
              <a:t>a = 0.12,  b = 105.61 </a:t>
            </a:r>
            <a:endParaRPr lang="en-US" sz="1600" dirty="0">
              <a:solidFill>
                <a:srgbClr val="000000"/>
              </a:solidFill>
              <a:effectLst/>
              <a:latin typeface="+mn-lt"/>
              <a:ea typeface="DengXian" panose="02010600030101010101" pitchFamily="2" charset="-122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BEA892-68FB-6D3D-43CD-C1E6AAA41836}"/>
              </a:ext>
            </a:extLst>
          </p:cNvPr>
          <p:cNvSpPr txBox="1"/>
          <p:nvPr/>
        </p:nvSpPr>
        <p:spPr>
          <a:xfrm>
            <a:off x="770559" y="1738870"/>
            <a:ext cx="744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  <a:cs typeface="Verdana" panose="020B0604030504040204" pitchFamily="34" charset="0"/>
              </a:rPr>
              <a:t>Eq 4: </a:t>
            </a:r>
            <a:endParaRPr lang="en-US" sz="1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103D2-9308-F086-5C5B-04A7F89E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45" y="3393054"/>
            <a:ext cx="5443537" cy="2828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06E18-FFF7-BA80-0A5A-1940598EB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117" y="3395029"/>
            <a:ext cx="5345906" cy="28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BE857A7-6DC0-9389-E259-00CD5A282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Hands-On 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2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12" y="199234"/>
            <a:ext cx="11080751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B9FD5790-3184-EFEC-CE51-AAD9F3AE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59" y="1005685"/>
            <a:ext cx="8001082" cy="52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Arial"/>
                <a:ea typeface="DengXian" panose="02010600030101010101" pitchFamily="2" charset="-122"/>
                <a:cs typeface="Arial"/>
              </a:rPr>
              <a:t>Objectives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2CF4-88C0-D8F5-EDD5-282F9C6C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47180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latin typeface="+mn-lt"/>
                <a:ea typeface="DengXian" panose="02010600030101010101" pitchFamily="2" charset="-122"/>
                <a:cs typeface="Verdana" panose="020B0604030504040204" pitchFamily="34" charset="0"/>
              </a:rPr>
              <a:t>This case study is used to demonstrate Total Dissolved Gas (SYSTDG) modeling capabilities in W2 V4.5 model. </a:t>
            </a:r>
            <a:endParaRPr lang="en-US" sz="2000" b="0" dirty="0">
              <a:solidFill>
                <a:srgbClr val="000000"/>
              </a:solidFill>
              <a:latin typeface="+mn-lt"/>
              <a:ea typeface="DengXian" panose="02010600030101010101" pitchFamily="2" charset="-122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Bonneville Dam is located on Columbia River Mile (RM) 146.1 and is a run-of-river dam.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The reservoir is 48 miles long, from Bonneville Dam to the foot of Dalles Dam upstream, with a surface area of 29.5 square miles, and a capacity of 537,000 acre-feet.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The full forebay elevation is 77 feet, and the maximum forebay elevation is 82.5 feet.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The Dam is 171 feet high and 2,477 feet long.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The spillway is 1,070 feet long and contains 18 spill bays each with a 50 feet by 60 feet lift gate.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Bonneville Dam is equipped with 2 powerhouse units, 18 </a:t>
            </a:r>
            <a:r>
              <a:rPr lang="en-US" sz="2200" b="0" dirty="0" err="1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spillbays</a:t>
            </a:r>
            <a:r>
              <a:rPr lang="en-US" sz="2200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, and 1 fish ladder.</a:t>
            </a:r>
            <a:endParaRPr lang="en-US" sz="2000" b="0" dirty="0"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Columbia River System Operations Final Environmental Impact Statement:</a:t>
            </a:r>
          </a:p>
          <a:p>
            <a:pPr marL="857250" lvl="1" indent="-285750"/>
            <a:r>
              <a:rPr lang="en-US" sz="2000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https://</a:t>
            </a:r>
            <a:r>
              <a:rPr lang="en-US" sz="2000" b="0" dirty="0" err="1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www.nwd.usace.army.mil</a:t>
            </a:r>
            <a:r>
              <a:rPr lang="en-US" sz="2000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/CRSO/Final-EIS/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11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ea typeface="Times New Roman" panose="02020603050405020304" pitchFamily="18" charset="0"/>
              </a:rPr>
              <a:t>TDG S</a:t>
            </a:r>
            <a:r>
              <a:rPr lang="en-US" dirty="0">
                <a:effectLst/>
                <a:ea typeface="Times New Roman" panose="02020603050405020304" pitchFamily="18" charset="0"/>
                <a:cs typeface="Times Roman"/>
              </a:rPr>
              <a:t>aturation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F9A9D91E-A31A-936B-C89A-0AEAFEB70BD8}"/>
                  </a:ext>
                </a:extLst>
              </p:cNvPr>
              <p:cNvSpPr txBox="1"/>
              <p:nvPr/>
            </p:nvSpPr>
            <p:spPr>
              <a:xfrm>
                <a:off x="750096" y="2693809"/>
                <a:ext cx="2812320" cy="841692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𝑇𝐷𝐺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F9A9D91E-A31A-936B-C89A-0AEAFEB7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6" y="2693809"/>
                <a:ext cx="2812320" cy="8416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EDE623C-7DE5-6DE9-75B3-D272A34C30F0}"/>
              </a:ext>
            </a:extLst>
          </p:cNvPr>
          <p:cNvSpPr txBox="1"/>
          <p:nvPr/>
        </p:nvSpPr>
        <p:spPr>
          <a:xfrm>
            <a:off x="3722140" y="2412396"/>
            <a:ext cx="78602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TDG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= percent of total dissolved gas saturation (%),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2000" i="1" baseline="-25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= local barometric pressure or atmospheric pressure (mmHg),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ΔP 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= gauge pressure (mmHg), which can be directly measured by several types of instruments.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6086F0-D3E4-ECCE-52A6-E571B194B0BE}"/>
              </a:ext>
            </a:extLst>
          </p:cNvPr>
          <p:cNvSpPr txBox="1"/>
          <p:nvPr/>
        </p:nvSpPr>
        <p:spPr>
          <a:xfrm>
            <a:off x="419971" y="1117155"/>
            <a:ext cx="7419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Times New Roman" panose="02020603050405020304" pitchFamily="18" charset="0"/>
                <a:cs typeface="Times Roman"/>
              </a:rPr>
              <a:t>C</a:t>
            </a:r>
            <a:r>
              <a:rPr lang="en-US" dirty="0">
                <a:effectLst/>
                <a:latin typeface="+mn-lt"/>
                <a:ea typeface="Times New Roman" panose="02020603050405020304" pitchFamily="18" charset="0"/>
                <a:cs typeface="Times Roman"/>
              </a:rPr>
              <a:t>alculating and reporting dissolved gas levels </a:t>
            </a:r>
            <a:endParaRPr lang="en-US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388DC0-B0B9-BF52-41B4-20C1AEE8A02E}"/>
              </a:ext>
            </a:extLst>
          </p:cNvPr>
          <p:cNvSpPr txBox="1"/>
          <p:nvPr/>
        </p:nvSpPr>
        <p:spPr>
          <a:xfrm>
            <a:off x="419971" y="1825398"/>
            <a:ext cx="96713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tabLst>
                <a:tab pos="228600" algn="l"/>
                <a:tab pos="457200" algn="l"/>
              </a:tabLst>
            </a:pPr>
            <a:r>
              <a:rPr lang="en-US" sz="2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1) Ratio of total dissolved gas pressure (TGP) to atmospheric pressure.</a:t>
            </a:r>
            <a:endParaRPr lang="en-US" sz="2200" dirty="0">
              <a:effectLst/>
              <a:latin typeface="+mn-lt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AD2A7-5AF9-A9EE-D08F-DEAAAE1003CF}"/>
              </a:ext>
            </a:extLst>
          </p:cNvPr>
          <p:cNvSpPr txBox="1"/>
          <p:nvPr/>
        </p:nvSpPr>
        <p:spPr>
          <a:xfrm>
            <a:off x="545701" y="4095345"/>
            <a:ext cx="6097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+mn-lt"/>
                <a:ea typeface="Times New Roman" panose="02020603050405020304" pitchFamily="18" charset="0"/>
                <a:cs typeface="Times Roman"/>
              </a:rPr>
              <a:t>2) Gas concentrations measured in mg/L</a:t>
            </a:r>
            <a:endParaRPr lang="en-US" sz="2200" dirty="0"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D10DAB-FF54-5FFB-8D5A-C7C63C4BCB19}"/>
              </a:ext>
            </a:extLst>
          </p:cNvPr>
          <p:cNvSpPr txBox="1"/>
          <p:nvPr/>
        </p:nvSpPr>
        <p:spPr>
          <a:xfrm>
            <a:off x="5994401" y="4169526"/>
            <a:ext cx="5588000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Symbol" panose="05050102010706020507" pitchFamily="18" charset="2"/>
                <a:cs typeface="Arial" panose="020B0604020202020204" pitchFamily="34" charset="0"/>
              </a:rPr>
              <a:t>N2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= dissolved nitrogen gas (mg L</a:t>
            </a:r>
            <a:r>
              <a:rPr lang="en-US" sz="2000" baseline="30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-1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),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Symbol" panose="05050102010706020507" pitchFamily="18" charset="2"/>
                <a:cs typeface="Arial" panose="020B0604020202020204" pitchFamily="34" charset="0"/>
              </a:rPr>
              <a:t>N2</a:t>
            </a:r>
            <a:r>
              <a:rPr lang="en-US" sz="2000" i="1" baseline="-25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000" i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= nitrogen gas saturation (mg L</a:t>
            </a:r>
            <a:r>
              <a:rPr lang="en-US" sz="2000" baseline="30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-1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= dissolved oxygen [mg-O</a:t>
            </a:r>
            <a:r>
              <a:rPr lang="en-US" sz="2000" baseline="-25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L</a:t>
            </a:r>
            <a:r>
              <a:rPr lang="en-US" sz="2000" baseline="30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-1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],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228600" algn="l"/>
                <a:tab pos="457200" algn="l"/>
              </a:tabLst>
            </a:pPr>
            <a:r>
              <a:rPr lang="en-US" sz="20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en-US" sz="2000" i="1" baseline="-25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sz="2000" baseline="-25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= dissolved oxygen saturation [mg-O</a:t>
            </a:r>
            <a:r>
              <a:rPr lang="en-US" sz="2000" baseline="-25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L</a:t>
            </a:r>
            <a:r>
              <a:rPr lang="en-US" sz="2000" baseline="30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-1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].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57F77-89A1-369B-7F54-9822470E5322}"/>
                  </a:ext>
                </a:extLst>
              </p:cNvPr>
              <p:cNvSpPr txBox="1"/>
              <p:nvPr/>
            </p:nvSpPr>
            <p:spPr>
              <a:xfrm>
                <a:off x="750096" y="4881699"/>
                <a:ext cx="3810317" cy="859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𝐷𝐺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(%)=</m:t>
                    </m:r>
                    <m:d>
                      <m:d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79</m:t>
                        </m:r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−21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𝐷𝑂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𝐷𝑂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57F77-89A1-369B-7F54-9822470E5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6" y="4881699"/>
                <a:ext cx="3810317" cy="85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1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ea typeface="Times New Roman" panose="02020603050405020304" pitchFamily="18" charset="0"/>
              </a:rPr>
              <a:t>TDG Modeling in CE-QUAL-W2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A5644-4746-34E6-1778-12E574A71B88}"/>
              </a:ext>
            </a:extLst>
          </p:cNvPr>
          <p:cNvSpPr txBox="1"/>
          <p:nvPr/>
        </p:nvSpPr>
        <p:spPr>
          <a:xfrm>
            <a:off x="511492" y="1019547"/>
            <a:ext cx="106327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n-lt"/>
                <a:ea typeface="ＭＳ Ｐゴシック" pitchFamily="34" charset="-128"/>
              </a:rPr>
              <a:t>TDG is computed as a derived variable</a:t>
            </a:r>
          </a:p>
          <a:p>
            <a:pPr lvl="1"/>
            <a:r>
              <a:rPr lang="en-US" sz="2800" dirty="0">
                <a:latin typeface="+mn-lt"/>
                <a:ea typeface="ＭＳ Ｐゴシック" pitchFamily="34" charset="-128"/>
              </a:rPr>
              <a:t>1) N2 +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ＭＳ Ｐゴシック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ＭＳ Ｐゴシック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ＭＳ Ｐゴシック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ＭＳ Ｐゴシック" pitchFamily="34" charset="-128"/>
            </a:endParaRPr>
          </a:p>
          <a:p>
            <a:pPr lvl="1"/>
            <a:r>
              <a:rPr lang="en-US" sz="2800" dirty="0">
                <a:latin typeface="+mn-lt"/>
                <a:ea typeface="ＭＳ Ｐゴシック" pitchFamily="34" charset="-128"/>
              </a:rPr>
              <a:t>2) DGP</a:t>
            </a:r>
            <a:r>
              <a:rPr lang="en-US" sz="2800" dirty="0">
                <a:latin typeface="+mn-lt"/>
              </a:rPr>
              <a:t> (Dissolved Gas Pressure) </a:t>
            </a:r>
            <a:endParaRPr lang="en-US" sz="2800" dirty="0">
              <a:latin typeface="+mn-lt"/>
              <a:ea typeface="ＭＳ Ｐゴシック" pitchFamily="34" charset="-128"/>
            </a:endParaRPr>
          </a:p>
          <a:p>
            <a:pPr lvl="1"/>
            <a:endParaRPr lang="en-US" sz="2800" dirty="0">
              <a:latin typeface="+mn-lt"/>
              <a:ea typeface="ＭＳ Ｐゴシック" pitchFamily="34" charset="-128"/>
            </a:endParaRPr>
          </a:p>
          <a:p>
            <a:pPr lvl="1"/>
            <a:endParaRPr lang="en-US" sz="2800" dirty="0">
              <a:latin typeface="+mn-lt"/>
              <a:ea typeface="ＭＳ Ｐゴシック" pitchFamily="34" charset="-128"/>
            </a:endParaRPr>
          </a:p>
          <a:p>
            <a:pPr lvl="1"/>
            <a:endParaRPr 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CC686B-2177-F209-4B34-FC8ACC6D057A}"/>
                  </a:ext>
                </a:extLst>
              </p:cNvPr>
              <p:cNvSpPr txBox="1"/>
              <p:nvPr/>
            </p:nvSpPr>
            <p:spPr>
              <a:xfrm>
                <a:off x="1227877" y="4339488"/>
                <a:ext cx="4446782" cy="345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ts val="1600"/>
                  </a:lnSpc>
                  <a:spcBef>
                    <a:spcPts val="0"/>
                  </a:spcBef>
                  <a:spcAft>
                    <a:spcPts val="1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𝑑𝐷𝐺𝑃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𝐷𝐺𝑃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𝐷𝐺𝑃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𝐴𝐿𝑇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𝑎𝑡𝑚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CC686B-2177-F209-4B34-FC8ACC6D0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877" y="4339488"/>
                <a:ext cx="4446782" cy="345929"/>
              </a:xfrm>
              <a:prstGeom prst="rect">
                <a:avLst/>
              </a:prstGeom>
              <a:blipFill>
                <a:blip r:embed="rId5"/>
                <a:stretch>
                  <a:fillRect t="-29825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56E7CB-841C-814B-E99E-44E41099BE27}"/>
                  </a:ext>
                </a:extLst>
              </p:cNvPr>
              <p:cNvSpPr txBox="1"/>
              <p:nvPr/>
            </p:nvSpPr>
            <p:spPr>
              <a:xfrm>
                <a:off x="1227877" y="4872768"/>
                <a:ext cx="466482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𝐷𝐺𝑃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𝐷𝐺𝑃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𝑀𝐼𝑁𝐾𝐿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56E7CB-841C-814B-E99E-44E41099B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877" y="4872768"/>
                <a:ext cx="466482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263AE97F-26A9-4609-E62C-EDD6ACBB1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888" y="1998025"/>
            <a:ext cx="5265758" cy="31976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2D111C-3470-F529-54E0-2BEABDB43BA1}"/>
              </a:ext>
            </a:extLst>
          </p:cNvPr>
          <p:cNvSpPr txBox="1"/>
          <p:nvPr/>
        </p:nvSpPr>
        <p:spPr>
          <a:xfrm>
            <a:off x="1147831" y="3062676"/>
            <a:ext cx="4651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en-US" sz="1800" i="1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aN2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nitrogen gas reaeration coefficient, m s</a:t>
            </a:r>
            <a:r>
              <a:rPr lang="en-US" sz="18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-1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839BFB-C240-0E1A-A5E9-826EF0013F77}"/>
              </a:ext>
            </a:extLst>
          </p:cNvPr>
          <p:cNvSpPr txBox="1"/>
          <p:nvPr/>
        </p:nvSpPr>
        <p:spPr>
          <a:xfrm>
            <a:off x="1227877" y="5543364"/>
            <a:ext cx="387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1800" b="0" i="1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DGP</a:t>
            </a:r>
            <a:r>
              <a:rPr lang="en-US" sz="18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= air/water gas exchange rate, d</a:t>
            </a:r>
            <a:r>
              <a:rPr lang="en-US" sz="1800" b="0" i="0" u="none" strike="noStrike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en-US" sz="18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A63C1F-11B6-8B57-819F-CA50727237AB}"/>
              </a:ext>
            </a:extLst>
          </p:cNvPr>
          <p:cNvSpPr txBox="1"/>
          <p:nvPr/>
        </p:nvSpPr>
        <p:spPr>
          <a:xfrm>
            <a:off x="6461887" y="5318764"/>
            <a:ext cx="51510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100"/>
              </a:spcAft>
              <a:tabLst>
                <a:tab pos="-914400" algn="l"/>
                <a:tab pos="-582295" algn="l"/>
                <a:tab pos="-250190" algn="l"/>
                <a:tab pos="81915" algn="l"/>
                <a:tab pos="414020" algn="l"/>
                <a:tab pos="746760" algn="l"/>
                <a:tab pos="937260" algn="l"/>
                <a:tab pos="1078865" algn="l"/>
                <a:tab pos="1410970" algn="l"/>
                <a:tab pos="1743075" algn="l"/>
                <a:tab pos="2075180" algn="l"/>
                <a:tab pos="2407920" algn="l"/>
                <a:tab pos="2740025" algn="l"/>
                <a:tab pos="3072130" algn="l"/>
                <a:tab pos="3404235" algn="l"/>
                <a:tab pos="3736340" algn="l"/>
                <a:tab pos="4069080" algn="l"/>
                <a:tab pos="4401185" algn="l"/>
                <a:tab pos="4733290" algn="l"/>
              </a:tabLst>
            </a:pPr>
            <a:r>
              <a:rPr lang="en-US" sz="20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 is assumed that wind is the dominant forcing function for reaeration.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BA916-5CA1-CFE3-A06F-ABA6B9F46F32}"/>
              </a:ext>
            </a:extLst>
          </p:cNvPr>
          <p:cNvSpPr txBox="1"/>
          <p:nvPr/>
        </p:nvSpPr>
        <p:spPr>
          <a:xfrm>
            <a:off x="6512540" y="1588609"/>
            <a:ext cx="4653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baseline="0" dirty="0">
                <a:latin typeface="+mn-lt"/>
              </a:rPr>
              <a:t>Lake/reservoir Reaeration equations</a:t>
            </a:r>
            <a:endParaRPr 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B0E471-6612-90EA-C2E4-2C1201B09EC6}"/>
                  </a:ext>
                </a:extLst>
              </p:cNvPr>
              <p:cNvSpPr txBox="1"/>
              <p:nvPr/>
            </p:nvSpPr>
            <p:spPr>
              <a:xfrm>
                <a:off x="1147831" y="2266847"/>
                <a:ext cx="3577039" cy="510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𝑎𝑁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2−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B0E471-6612-90EA-C2E4-2C1201B09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831" y="2266847"/>
                <a:ext cx="3577039" cy="5100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9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306" y="369891"/>
            <a:ext cx="11164094" cy="639765"/>
          </a:xfrm>
        </p:spPr>
        <p:txBody>
          <a:bodyPr>
            <a:normAutofit/>
          </a:bodyPr>
          <a:lstStyle/>
          <a:p>
            <a:r>
              <a:rPr lang="en-US" i="0" u="none" strike="noStrike" baseline="0" dirty="0">
                <a:latin typeface="Arial"/>
                <a:cs typeface="Arial"/>
              </a:rPr>
              <a:t>Reaeration Effects of Spillways, Weirs, and Gates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FA88A-29E0-4B5E-0105-305A3A54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76" y="1583193"/>
            <a:ext cx="8706324" cy="3758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585E9-E698-22EA-8204-4422493D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7" y="3706579"/>
            <a:ext cx="2118061" cy="2497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22624-E0F1-8691-0652-5DD26108A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77" y="1082309"/>
            <a:ext cx="2142785" cy="25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8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Total Dissolved Gas (TDG)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A040C-090E-4C65-E1A6-D8D5E798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01" y="384868"/>
            <a:ext cx="4043779" cy="1290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89F7E2-B07B-58F9-9DEE-670A4DC7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82" y="1648804"/>
            <a:ext cx="6851392" cy="4536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662B9-372B-451A-0D47-44815ECCD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96" y="1042101"/>
            <a:ext cx="4089086" cy="51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4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10361"/>
            <a:ext cx="11176000" cy="7112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ＭＳ Ｐゴシック" pitchFamily="34" charset="-128"/>
              </a:rPr>
              <a:t>Reaeration Effects of Gates - SYSTDG Approach</a:t>
            </a:r>
          </a:p>
        </p:txBody>
      </p:sp>
      <p:pic>
        <p:nvPicPr>
          <p:cNvPr id="4" name="Picture 2" descr="Image result for Spillway powerhouse figure">
            <a:extLst>
              <a:ext uri="{FF2B5EF4-FFF2-40B4-BE49-F238E27FC236}">
                <a16:creationId xmlns:a16="http://schemas.microsoft.com/office/drawing/2014/main" id="{899B1E54-DF51-F5E3-AAFE-6D5835EC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5" y="1481870"/>
            <a:ext cx="5185037" cy="253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B74BD0-67BF-4448-FE89-332485083361}"/>
              </a:ext>
            </a:extLst>
          </p:cNvPr>
          <p:cNvSpPr txBox="1"/>
          <p:nvPr/>
        </p:nvSpPr>
        <p:spPr>
          <a:xfrm>
            <a:off x="6096000" y="2078970"/>
            <a:ext cx="53130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Qtot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Qspill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Qph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Qent</a:t>
            </a:r>
            <a:r>
              <a:rPr lang="en-US" sz="2000" dirty="0">
                <a:latin typeface="+mn-lt"/>
              </a:rPr>
              <a:t> 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TDGspill</a:t>
            </a:r>
            <a:r>
              <a:rPr lang="en-US" sz="2000" dirty="0">
                <a:latin typeface="+mn-lt"/>
              </a:rPr>
              <a:t> is computed from spillway TDG production equation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TDGrel</a:t>
            </a:r>
            <a:r>
              <a:rPr lang="en-US" sz="2000" dirty="0">
                <a:latin typeface="+mn-lt"/>
              </a:rPr>
              <a:t> is computed as the flow weighted average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83175-C94B-DC8B-ACBD-BA76EE607EF2}"/>
              </a:ext>
            </a:extLst>
          </p:cNvPr>
          <p:cNvSpPr txBox="1"/>
          <p:nvPr/>
        </p:nvSpPr>
        <p:spPr>
          <a:xfrm>
            <a:off x="613212" y="4357856"/>
            <a:ext cx="9337301" cy="700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-685800" algn="l"/>
                <a:tab pos="-228600" algn="l"/>
              </a:tabLst>
            </a:pPr>
            <a:r>
              <a:rPr lang="en-US" sz="2000" i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Schneider, M., Hamilton, L., 2015. SYSTDG Developer’s Manual. U.S. Army Corps of Engineers, Northwestern Division, Reservoir Control Center. </a:t>
            </a:r>
            <a:endParaRPr lang="en-US" sz="2000" i="1" dirty="0">
              <a:solidFill>
                <a:srgbClr val="333333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93AB1C-865E-1ECC-D444-2CD8D4F94FF2}"/>
                  </a:ext>
                </a:extLst>
              </p:cNvPr>
              <p:cNvSpPr txBox="1"/>
              <p:nvPr/>
            </p:nvSpPr>
            <p:spPr>
              <a:xfrm>
                <a:off x="6013003" y="1247633"/>
                <a:ext cx="5569397" cy="664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Roman"/>
                          </a:rPr>
                          <m:t>𝑻𝑫𝑮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Roman"/>
                          </a:rPr>
                          <m:t>𝒓𝒆𝒍</m:t>
                        </m:r>
                      </m:sub>
                    </m:sSub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Roman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𝑻𝑫𝑮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𝒔𝒑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𝒔𝒑</m:t>
                                </m:r>
                              </m:sub>
                            </m:s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𝒆𝒏𝒕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Roman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𝑻𝑫𝑮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𝒑𝒉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𝒑𝒉</m:t>
                                </m:r>
                              </m:sub>
                            </m:s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Roman"/>
                                  </a:rPr>
                                  <m:t>𝒆𝒏𝒕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𝑸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𝒑𝒉</m:t>
                            </m:r>
                          </m:sub>
                        </m:s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Roman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𝑸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Roman"/>
                              </a:rPr>
                              <m:t>𝒔𝒑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1" dirty="0">
                    <a:effectLst/>
                    <a:latin typeface="+mn-lt"/>
                    <a:ea typeface="Times New Roman" panose="02020603050405020304" pitchFamily="18" charset="0"/>
                    <a:cs typeface="Times Roman"/>
                  </a:rPr>
                  <a:t> </a:t>
                </a:r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93AB1C-865E-1ECC-D444-2CD8D4F94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003" y="1247633"/>
                <a:ext cx="5569397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94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340DFF2-C10F-3ABE-C253-209069A33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7733407"/>
                  </p:ext>
                </p:extLst>
              </p:nvPr>
            </p:nvGraphicFramePr>
            <p:xfrm>
              <a:off x="501651" y="1027990"/>
              <a:ext cx="6341427" cy="29546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3553">
                      <a:extLst>
                        <a:ext uri="{9D8B030D-6E8A-4147-A177-3AD203B41FA5}">
                          <a16:colId xmlns:a16="http://schemas.microsoft.com/office/drawing/2014/main" val="938140831"/>
                        </a:ext>
                      </a:extLst>
                    </a:gridCol>
                    <a:gridCol w="5787874">
                      <a:extLst>
                        <a:ext uri="{9D8B030D-6E8A-4147-A177-3AD203B41FA5}">
                          <a16:colId xmlns:a16="http://schemas.microsoft.com/office/drawing/2014/main" val="2257355113"/>
                        </a:ext>
                      </a:extLst>
                    </a:gridCol>
                  </a:tblGrid>
                  <a:tr h="25834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No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TDG Production Equation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4872583"/>
                      </a:ext>
                    </a:extLst>
                  </a:tr>
                  <a:tr h="55508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𝑇𝐷𝐺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𝑠𝑝</m:t>
                                    </m:r>
                                  </m:sub>
                                </m:sSub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1∗ 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3∗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𝑠𝑝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𝑏𝑝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marL="68580" marR="68580" marT="0" marB="0" anchor="ctr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1426345"/>
                      </a:ext>
                    </a:extLst>
                  </a:tr>
                  <a:tr h="54193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𝑇𝐷𝐺</m:t>
                                  </m:r>
                                </m:e>
                                <m:sub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𝑠𝑝</m:t>
                                  </m:r>
                                </m:sub>
                              </m:sSub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𝑡𝑤𝑒</m:t>
                                      </m:r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𝑡𝑤𝑐𝑒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∗ 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3∗ 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1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4+ 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𝑏𝑝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429975"/>
                      </a:ext>
                    </a:extLst>
                  </a:tr>
                  <a:tr h="54199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𝑇𝐷𝐺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𝑠𝑝</m:t>
                                    </m:r>
                                  </m:sub>
                                </m:sSub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1∗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𝑡𝑤𝑒</m:t>
                                        </m:r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𝑡𝑤𝑐𝑒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4+ 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𝑏𝑝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marL="68580" marR="68580" marT="0" marB="0" anchor="ctr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8029423"/>
                      </a:ext>
                    </a:extLst>
                  </a:tr>
                  <a:tr h="49657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𝑇𝐷𝐺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𝑠𝑝</m:t>
                                    </m:r>
                                  </m:sub>
                                </m:sSub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1∗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𝑡𝑤𝑒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𝑡𝑤𝑐𝑒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 ∗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4+ 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𝑏𝑝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marL="68580" marR="68580" marT="0" marB="0" anchor="ctr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21998"/>
                      </a:ext>
                    </a:extLst>
                  </a:tr>
                  <a:tr h="544766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𝑇𝐷𝐺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𝑠𝑝</m:t>
                                    </m:r>
                                  </m:sub>
                                </m:sSub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1∗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2∗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3∗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𝑇𝑒𝑚𝑝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𝑡𝑤</m:t>
                                        </m:r>
                                      </m:sub>
                                    </m:sSub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𝑏𝑝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marL="68580" marR="68580" marT="0" marB="0" anchor="ctr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5926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340DFF2-C10F-3ABE-C253-209069A33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7733407"/>
                  </p:ext>
                </p:extLst>
              </p:nvPr>
            </p:nvGraphicFramePr>
            <p:xfrm>
              <a:off x="501651" y="1027990"/>
              <a:ext cx="6341427" cy="29546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3553">
                      <a:extLst>
                        <a:ext uri="{9D8B030D-6E8A-4147-A177-3AD203B41FA5}">
                          <a16:colId xmlns:a16="http://schemas.microsoft.com/office/drawing/2014/main" val="938140831"/>
                        </a:ext>
                      </a:extLst>
                    </a:gridCol>
                    <a:gridCol w="5787874">
                      <a:extLst>
                        <a:ext uri="{9D8B030D-6E8A-4147-A177-3AD203B41FA5}">
                          <a16:colId xmlns:a16="http://schemas.microsoft.com/office/drawing/2014/main" val="225735511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No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TDG Production Equation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4872583"/>
                      </a:ext>
                    </a:extLst>
                  </a:tr>
                  <a:tr h="55508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684" t="-62637" r="-421" b="-386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1426345"/>
                      </a:ext>
                    </a:extLst>
                  </a:tr>
                  <a:tr h="54193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684" t="-164444" r="-421" b="-29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429975"/>
                      </a:ext>
                    </a:extLst>
                  </a:tr>
                  <a:tr h="54199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684" t="-267416" r="-421" b="-1943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8029423"/>
                      </a:ext>
                    </a:extLst>
                  </a:tr>
                  <a:tr h="49657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684" t="-403704" r="-421" b="-1135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21998"/>
                      </a:ext>
                    </a:extLst>
                  </a:tr>
                  <a:tr h="544766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Roman"/>
                          </a:endParaRPr>
                        </a:p>
                      </a:txBody>
                      <a:tcPr marL="68580" marR="68580" marT="0" marB="0">
                        <a:solidFill>
                          <a:srgbClr val="C198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684" t="-453333" r="-421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59260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452FD2-A57A-3A32-6535-E49FEE598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87102"/>
              </p:ext>
            </p:extLst>
          </p:nvPr>
        </p:nvGraphicFramePr>
        <p:xfrm>
          <a:off x="501650" y="4182867"/>
          <a:ext cx="6341428" cy="19393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3578">
                  <a:extLst>
                    <a:ext uri="{9D8B030D-6E8A-4147-A177-3AD203B41FA5}">
                      <a16:colId xmlns:a16="http://schemas.microsoft.com/office/drawing/2014/main" val="2166599938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2229379268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Roman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Powerhouse Flow Entrainment Equation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Roman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437760"/>
                  </a:ext>
                </a:extLst>
              </a:tr>
              <a:tr h="4268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Roman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ent</a:t>
                      </a:r>
                      <a:r>
                        <a:rPr lang="en-US" sz="1800" i="1" dirty="0">
                          <a:effectLst/>
                        </a:rPr>
                        <a:t> = E1 * </a:t>
                      </a: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sp</a:t>
                      </a:r>
                      <a:r>
                        <a:rPr lang="en-US" sz="1800" i="1" dirty="0">
                          <a:effectLst/>
                        </a:rPr>
                        <a:t> + E2  </a:t>
                      </a:r>
                      <a:endParaRPr lang="en-US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8076"/>
                  </a:ext>
                </a:extLst>
              </a:tr>
              <a:tr h="4268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Roman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ent</a:t>
                      </a:r>
                      <a:r>
                        <a:rPr lang="en-US" sz="1800" i="1" dirty="0">
                          <a:effectLst/>
                        </a:rPr>
                        <a:t> = min[ (</a:t>
                      </a: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tot</a:t>
                      </a:r>
                      <a:r>
                        <a:rPr lang="en-US" sz="1800" i="1" dirty="0">
                          <a:effectLst/>
                        </a:rPr>
                        <a:t> / 60) , 1] * E1 * </a:t>
                      </a: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sp</a:t>
                      </a:r>
                      <a:r>
                        <a:rPr lang="en-US" sz="1800" i="1" dirty="0">
                          <a:effectLst/>
                        </a:rPr>
                        <a:t> + E2  </a:t>
                      </a:r>
                      <a:endParaRPr lang="en-US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448879"/>
                  </a:ext>
                </a:extLst>
              </a:tr>
              <a:tr h="4268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Roman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ent</a:t>
                      </a:r>
                      <a:r>
                        <a:rPr lang="en-US" sz="1800" i="1" dirty="0">
                          <a:effectLst/>
                        </a:rPr>
                        <a:t> = min[ (</a:t>
                      </a: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sp</a:t>
                      </a:r>
                      <a:r>
                        <a:rPr lang="en-US" sz="1800" i="1" dirty="0">
                          <a:effectLst/>
                        </a:rPr>
                        <a:t> / 20) , 1] * E1 * </a:t>
                      </a:r>
                      <a:r>
                        <a:rPr lang="en-US" sz="1800" i="1" dirty="0" err="1">
                          <a:effectLst/>
                        </a:rPr>
                        <a:t>Q</a:t>
                      </a:r>
                      <a:r>
                        <a:rPr lang="en-US" sz="1800" i="1" baseline="-25000" dirty="0" err="1">
                          <a:effectLst/>
                        </a:rPr>
                        <a:t>sp</a:t>
                      </a:r>
                      <a:r>
                        <a:rPr lang="en-US" sz="1800" i="1" dirty="0">
                          <a:effectLst/>
                        </a:rPr>
                        <a:t> + E2  </a:t>
                      </a:r>
                      <a:endParaRPr lang="en-US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0324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8AFE9AB-14F5-CFBB-B655-A349551B4E2E}"/>
              </a:ext>
            </a:extLst>
          </p:cNvPr>
          <p:cNvSpPr txBox="1"/>
          <p:nvPr/>
        </p:nvSpPr>
        <p:spPr>
          <a:xfrm>
            <a:off x="7059760" y="1027990"/>
            <a:ext cx="40418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SYSTDG is an Excel-based spreadsheet model used to compute TDG saturation levels in reservoir and riverine systems. </a:t>
            </a:r>
            <a:endParaRPr lang="en-US" sz="2800" dirty="0"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B94395-C7F4-7752-1C02-59F35F34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0" y="2510356"/>
            <a:ext cx="3687651" cy="36475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E6E5C8-68AA-C184-D56C-A2254197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ＭＳ Ｐゴシック" pitchFamily="34" charset="-128"/>
              </a:rPr>
              <a:t>SYSTDG Algorithms</a:t>
            </a:r>
          </a:p>
        </p:txBody>
      </p:sp>
    </p:spTree>
    <p:extLst>
      <p:ext uri="{BB962C8B-B14F-4D97-AF65-F5344CB8AC3E}">
        <p14:creationId xmlns:p14="http://schemas.microsoft.com/office/powerpoint/2010/main" val="1347680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ＭＳ Ｐゴシック" pitchFamily="34" charset="-128"/>
              </a:rPr>
              <a:t>System Total Dissolved Gas (SYSTDG) Control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C61CF-2512-0195-8051-D9257CDA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00" y="1081093"/>
            <a:ext cx="8706999" cy="51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2068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2" ma:contentTypeDescription="Create a new document." ma:contentTypeScope="" ma:versionID="92fb84280d255690ec54bd6057c3deea">
  <xsd:schema xmlns:xsd="http://www.w3.org/2001/XMLSchema" xmlns:xs="http://www.w3.org/2001/XMLSchema" xmlns:p="http://schemas.microsoft.com/office/2006/metadata/properties" xmlns:ns2="83868113-c0a5-43de-a876-5fe4e9e92519" targetNamespace="http://schemas.microsoft.com/office/2006/metadata/properties" ma:root="true" ma:fieldsID="538566c690046675a31894b14c5de772" ns2:_="">
    <xsd:import namespace="83868113-c0a5-43de-a876-5fe4e9e925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658F7E-F5FA-4E01-9A2D-418FC0F02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399</TotalTime>
  <Words>867</Words>
  <Application>Microsoft Office PowerPoint</Application>
  <PresentationFormat>Widescreen</PresentationFormat>
  <Paragraphs>134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Title Slide Templates</vt:lpstr>
      <vt:lpstr>UNCL // FOUO Content</vt:lpstr>
      <vt:lpstr>UNCLASSIFIED Content</vt:lpstr>
      <vt:lpstr>Custom Classification Content</vt:lpstr>
      <vt:lpstr>Standard White Theme</vt:lpstr>
      <vt:lpstr>Total Dissolved Gas Case STudY</vt:lpstr>
      <vt:lpstr>Objectives</vt:lpstr>
      <vt:lpstr>TDG Saturation</vt:lpstr>
      <vt:lpstr>TDG Modeling in CE-QUAL-W2</vt:lpstr>
      <vt:lpstr>Reaeration Effects of Spillways, Weirs, and Gates</vt:lpstr>
      <vt:lpstr> Total Dissolved Gas (TDG) </vt:lpstr>
      <vt:lpstr>Reaeration Effects of Gates - SYSTDG Approach</vt:lpstr>
      <vt:lpstr>SYSTDG Algorithms</vt:lpstr>
      <vt:lpstr>System Total Dissolved Gas (SYSTDG) Control File</vt:lpstr>
      <vt:lpstr>Bonneville Dam Model Demo</vt:lpstr>
      <vt:lpstr>Model Inputs</vt:lpstr>
      <vt:lpstr>TDG Results Predicted from Two Approaches</vt:lpstr>
      <vt:lpstr>Hands-On Exercises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Dr. Zhang</cp:lastModifiedBy>
  <cp:revision>113</cp:revision>
  <cp:lastPrinted>2018-03-14T15:02:38Z</cp:lastPrinted>
  <dcterms:created xsi:type="dcterms:W3CDTF">2022-08-04T21:02:01Z</dcterms:created>
  <dcterms:modified xsi:type="dcterms:W3CDTF">2022-08-11T00:23:54Z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